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77" r:id="rId14"/>
    <p:sldId id="267" r:id="rId15"/>
    <p:sldId id="266" r:id="rId16"/>
    <p:sldId id="268" r:id="rId17"/>
    <p:sldId id="269" r:id="rId18"/>
    <p:sldId id="281" r:id="rId19"/>
    <p:sldId id="270" r:id="rId20"/>
    <p:sldId id="271" r:id="rId21"/>
    <p:sldId id="272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89398" autoAdjust="0"/>
  </p:normalViewPr>
  <p:slideViewPr>
    <p:cSldViewPr>
      <p:cViewPr varScale="1">
        <p:scale>
          <a:sx n="61" d="100"/>
          <a:sy n="61" d="100"/>
        </p:scale>
        <p:origin x="16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F43F088-573B-46C7-8A87-4417FAC75426}" type="datetimeFigureOut">
              <a:rPr lang="fa-IR" smtClean="0"/>
              <a:t>08/05/1442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F360D45-A160-4A9D-8677-05AF0B90BC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10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60D45-A160-4A9D-8677-05AF0B90BC8F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633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EDF417-DEF0-4A74-A378-65A04EE7C000}" type="datetimeFigureOut">
              <a:rPr lang="en-US" smtClean="0"/>
              <a:t>2020-12-22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F4BBDF-81DD-4198-8563-D7177179D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497" y="4572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Genitourinary syndrome of Menopause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6400800" cy="1752600"/>
          </a:xfrm>
        </p:spPr>
        <p:txBody>
          <a:bodyPr/>
          <a:lstStyle/>
          <a:p>
            <a:r>
              <a:rPr lang="en-US" b="1" i="1" dirty="0"/>
              <a:t>Dr. </a:t>
            </a:r>
            <a:r>
              <a:rPr lang="en-US" b="1" i="1" dirty="0" err="1"/>
              <a:t>Fatemeh</a:t>
            </a:r>
            <a:r>
              <a:rPr lang="en-US" b="1" i="1" dirty="0"/>
              <a:t>  </a:t>
            </a:r>
            <a:r>
              <a:rPr lang="en-US" b="1" i="1" dirty="0" err="1"/>
              <a:t>Mallah</a:t>
            </a:r>
            <a:endParaRPr lang="en-US" b="1" i="1" dirty="0"/>
          </a:p>
          <a:p>
            <a:r>
              <a:rPr lang="en-US" b="1" i="1" dirty="0"/>
              <a:t>Tabriz University Of Medical Sciences</a:t>
            </a:r>
          </a:p>
          <a:p>
            <a:r>
              <a:rPr lang="en-US" b="1" i="1" dirty="0"/>
              <a:t>Fellowship of Pelvic Floor Disorders </a:t>
            </a:r>
          </a:p>
          <a:p>
            <a:r>
              <a:rPr lang="en-US" b="1" i="1" dirty="0" smtClean="0"/>
              <a:t>5/10/1399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365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Differential diagnosis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11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Vaginitis</a:t>
            </a:r>
          </a:p>
          <a:p>
            <a:r>
              <a:rPr lang="en-US" dirty="0" smtClean="0"/>
              <a:t>Allergic or inflammatory conditions </a:t>
            </a:r>
            <a:r>
              <a:rPr lang="en-US" dirty="0"/>
              <a:t>(environmental agents </a:t>
            </a:r>
            <a:r>
              <a:rPr lang="en-US" dirty="0" smtClean="0"/>
              <a:t>and contact  </a:t>
            </a:r>
            <a:r>
              <a:rPr lang="en-US" dirty="0"/>
              <a:t>dermatitis, </a:t>
            </a:r>
            <a:r>
              <a:rPr lang="en-US" dirty="0" smtClean="0"/>
              <a:t>vulvar lichen </a:t>
            </a:r>
            <a:r>
              <a:rPr lang="en-US" dirty="0" err="1" smtClean="0"/>
              <a:t>sclerosus</a:t>
            </a:r>
            <a:r>
              <a:rPr lang="en-US" dirty="0" smtClean="0"/>
              <a:t>, Lichen </a:t>
            </a:r>
            <a:r>
              <a:rPr lang="en-US" dirty="0" err="1" smtClean="0"/>
              <a:t>planus</a:t>
            </a:r>
            <a:r>
              <a:rPr lang="en-US" dirty="0" smtClean="0"/>
              <a:t>,)</a:t>
            </a:r>
          </a:p>
          <a:p>
            <a:r>
              <a:rPr lang="en-US" dirty="0"/>
              <a:t>Genital tract ulcers or fissures may be due to systemic disease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Crohn</a:t>
            </a:r>
            <a:r>
              <a:rPr lang="en-US" dirty="0"/>
              <a:t> disease</a:t>
            </a:r>
            <a:r>
              <a:rPr lang="en-US" dirty="0" smtClean="0"/>
              <a:t>)</a:t>
            </a:r>
          </a:p>
          <a:p>
            <a:r>
              <a:rPr lang="en-US" dirty="0"/>
              <a:t>Genital tract bleeding may be due to trauma, infection, or </a:t>
            </a:r>
            <a:r>
              <a:rPr lang="en-US" dirty="0" smtClean="0"/>
              <a:t>malignancy</a:t>
            </a:r>
            <a:endParaRPr lang="en-US" dirty="0"/>
          </a:p>
          <a:p>
            <a:r>
              <a:rPr lang="en-US" dirty="0" smtClean="0"/>
              <a:t>Vulvodynia</a:t>
            </a:r>
          </a:p>
          <a:p>
            <a:r>
              <a:rPr lang="en-US" dirty="0" smtClean="0"/>
              <a:t>medical conditions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Diagnosis</a:t>
            </a:r>
            <a:endParaRPr lang="fa-I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GSM is a clinical diagnosis made in women who are in a </a:t>
            </a:r>
            <a:r>
              <a:rPr lang="en-US" dirty="0" err="1"/>
              <a:t>hypoestrogenic</a:t>
            </a:r>
            <a:r>
              <a:rPr lang="en-US" dirty="0"/>
              <a:t> state and have characteristic symptoms and findings on pelvic </a:t>
            </a:r>
            <a:r>
              <a:rPr lang="en-US" dirty="0" err="1"/>
              <a:t>examinationLaboratory</a:t>
            </a:r>
            <a:endParaRPr lang="en-US" dirty="0"/>
          </a:p>
          <a:p>
            <a:r>
              <a:rPr lang="en-US" dirty="0"/>
              <a:t>tests to confirm </a:t>
            </a:r>
            <a:r>
              <a:rPr lang="en-US" dirty="0" err="1"/>
              <a:t>hypoestrogenic</a:t>
            </a:r>
            <a:r>
              <a:rPr lang="en-US" dirty="0"/>
              <a:t> findings are available, but such testing is typically not </a:t>
            </a:r>
            <a:r>
              <a:rPr lang="en-US" dirty="0" smtClean="0"/>
              <a:t>necessary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557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9" y="9144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 Treatment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First-line  </a:t>
            </a:r>
            <a:r>
              <a:rPr lang="en-US" sz="2800" dirty="0"/>
              <a:t> treatment </a:t>
            </a:r>
            <a:r>
              <a:rPr lang="en-US" sz="2800" dirty="0" smtClean="0"/>
              <a:t>:  for mild symptoms  includes  </a:t>
            </a:r>
            <a:r>
              <a:rPr lang="en-US" sz="2800" dirty="0" err="1" smtClean="0"/>
              <a:t>nonhormonal</a:t>
            </a:r>
            <a:r>
              <a:rPr lang="en-US" sz="2800" dirty="0" smtClean="0"/>
              <a:t>  vaginal lubricants and moisturizers(the only contraindication is allergy) </a:t>
            </a:r>
          </a:p>
          <a:p>
            <a:r>
              <a:rPr lang="en-US" sz="2800" dirty="0" smtClean="0"/>
              <a:t>Second-line  treatment</a:t>
            </a:r>
            <a:r>
              <a:rPr lang="en-US" sz="2800" dirty="0"/>
              <a:t>: for </a:t>
            </a:r>
            <a:r>
              <a:rPr lang="en-US" sz="2800" dirty="0" smtClean="0"/>
              <a:t>moderate to severe and persistent </a:t>
            </a:r>
            <a:r>
              <a:rPr lang="en-US" sz="2800" dirty="0"/>
              <a:t>symptoms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    vaginal estrogen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vaginal </a:t>
            </a:r>
            <a:r>
              <a:rPr lang="en-US" sz="2800" dirty="0" err="1" smtClean="0"/>
              <a:t>dehydroepiandrosterone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oral </a:t>
            </a:r>
            <a:r>
              <a:rPr lang="en-US" sz="2800" dirty="0" err="1" smtClean="0"/>
              <a:t>ospemifene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943599"/>
          </a:xfrm>
        </p:spPr>
      </p:pic>
    </p:spTree>
    <p:extLst>
      <p:ext uri="{BB962C8B-B14F-4D97-AF65-F5344CB8AC3E}">
        <p14:creationId xmlns:p14="http://schemas.microsoft.com/office/powerpoint/2010/main" val="33760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Vaginal estrogen cream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/>
              <a:t>Premarin</a:t>
            </a:r>
            <a:r>
              <a:rPr lang="en-US" dirty="0"/>
              <a:t>; 0.625 mg conjugated estrogens/1 g </a:t>
            </a:r>
            <a:r>
              <a:rPr lang="en-US" dirty="0" smtClean="0"/>
              <a:t>cream</a:t>
            </a:r>
          </a:p>
          <a:p>
            <a:pPr marL="109728" indent="0">
              <a:buNone/>
            </a:pPr>
            <a:r>
              <a:rPr lang="en-US" dirty="0"/>
              <a:t>The regimens recommended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for </a:t>
            </a:r>
            <a:r>
              <a:rPr lang="en-US" dirty="0"/>
              <a:t>vulvovaginal atrophy are: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0.5 </a:t>
            </a:r>
            <a:r>
              <a:rPr lang="en-US" dirty="0"/>
              <a:t>to 2.0 g of </a:t>
            </a:r>
            <a:r>
              <a:rPr lang="en-US" dirty="0" smtClean="0"/>
              <a:t>cream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intravaginally</a:t>
            </a:r>
            <a:r>
              <a:rPr lang="en-US" dirty="0" smtClean="0"/>
              <a:t>,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/>
              <a:t>start vaginal estrogen creams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with </a:t>
            </a:r>
            <a:r>
              <a:rPr lang="en-US" dirty="0"/>
              <a:t>daily dosing for </a:t>
            </a:r>
            <a:r>
              <a:rPr lang="en-US" dirty="0" smtClean="0"/>
              <a:t>two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/>
              <a:t>weeks and then change to twice weekly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97366" y="3241834"/>
            <a:ext cx="2895601" cy="25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Vaginal </a:t>
            </a:r>
            <a:r>
              <a:rPr lang="en-US" b="1" i="1" dirty="0"/>
              <a:t>estrogen cream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Low-dose vaginal </a:t>
            </a:r>
            <a:r>
              <a:rPr lang="en-US" dirty="0" smtClean="0"/>
              <a:t>estrogen is the most </a:t>
            </a:r>
            <a:r>
              <a:rPr lang="en-US" dirty="0"/>
              <a:t>effective  </a:t>
            </a:r>
            <a:r>
              <a:rPr lang="en-US" dirty="0" smtClean="0"/>
              <a:t>treatment for </a:t>
            </a:r>
            <a:r>
              <a:rPr lang="en-US" dirty="0"/>
              <a:t>moderate to severe and persistent symptoms </a:t>
            </a:r>
            <a:endParaRPr lang="en-US" dirty="0" smtClean="0"/>
          </a:p>
          <a:p>
            <a:r>
              <a:rPr lang="en-US" dirty="0" smtClean="0"/>
              <a:t>Adverse effects</a:t>
            </a:r>
            <a:endParaRPr lang="en-US" dirty="0"/>
          </a:p>
          <a:p>
            <a:r>
              <a:rPr lang="en-US" dirty="0" smtClean="0"/>
              <a:t> serum absorption</a:t>
            </a:r>
          </a:p>
          <a:p>
            <a:r>
              <a:rPr lang="en-US" sz="3600" dirty="0"/>
              <a:t>contraindications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53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65" y="914400"/>
            <a:ext cx="8610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err="1"/>
              <a:t>Dehydroepiandrosterone</a:t>
            </a:r>
            <a:r>
              <a:rPr lang="en-US" b="1" i="1" dirty="0"/>
              <a:t> (</a:t>
            </a:r>
            <a:r>
              <a:rPr lang="en-US" b="1" i="1" dirty="0" err="1"/>
              <a:t>prasterone</a:t>
            </a:r>
            <a:r>
              <a:rPr lang="en-US" b="1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Vaginal </a:t>
            </a:r>
            <a:r>
              <a:rPr lang="en-US" dirty="0" smtClean="0"/>
              <a:t>DHEA: </a:t>
            </a:r>
            <a:r>
              <a:rPr lang="en-US" dirty="0"/>
              <a:t>treatment option for dyspareunia associated with GSM (6.5 mg </a:t>
            </a:r>
            <a:r>
              <a:rPr lang="en-US" dirty="0" smtClean="0"/>
              <a:t>daily </a:t>
            </a:r>
            <a:r>
              <a:rPr lang="en-US" dirty="0"/>
              <a:t>vaginal </a:t>
            </a:r>
            <a:r>
              <a:rPr lang="en-US" dirty="0" smtClean="0"/>
              <a:t>suppository)</a:t>
            </a:r>
          </a:p>
          <a:p>
            <a:r>
              <a:rPr lang="en-US" dirty="0"/>
              <a:t>use of this treatment in patients with or at risk for estrogen-sensitive malignancies, particularly </a:t>
            </a:r>
            <a:r>
              <a:rPr lang="en-US" dirty="0" smtClean="0"/>
              <a:t>for those </a:t>
            </a:r>
            <a:r>
              <a:rPr lang="en-US" dirty="0"/>
              <a:t>with breast cancer who are treated with an aromatase inhibitor (AI).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530" y="4916529"/>
            <a:ext cx="30575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Ospemifene</a:t>
            </a:r>
            <a:r>
              <a:rPr lang="en-US" b="1" i="1" dirty="0" smtClean="0"/>
              <a:t>(SERM)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clinically significant estrogenic effect on the endometrium or breast but an estrogen agonist in the vagina</a:t>
            </a:r>
            <a:endParaRPr lang="en-US" dirty="0" smtClean="0"/>
          </a:p>
          <a:p>
            <a:r>
              <a:rPr lang="en-US" dirty="0"/>
              <a:t>For patients with symptomatic </a:t>
            </a:r>
            <a:r>
              <a:rPr lang="en-US" dirty="0" err="1"/>
              <a:t>vulvovaginal</a:t>
            </a:r>
            <a:r>
              <a:rPr lang="en-US" dirty="0"/>
              <a:t> atrophy that is not relieved with </a:t>
            </a:r>
            <a:r>
              <a:rPr lang="en-US" dirty="0" err="1"/>
              <a:t>nonpharmacologic</a:t>
            </a:r>
            <a:r>
              <a:rPr lang="en-US" dirty="0"/>
              <a:t> therapy, we suggest </a:t>
            </a:r>
            <a:r>
              <a:rPr lang="en-US" dirty="0" err="1"/>
              <a:t>ospemifene</a:t>
            </a:r>
            <a:r>
              <a:rPr lang="en-US" dirty="0"/>
              <a:t> rather than vaginal estrogen therapy for those </a:t>
            </a:r>
            <a:r>
              <a:rPr lang="en-US" dirty="0" smtClean="0"/>
              <a:t>who cannot </a:t>
            </a:r>
            <a:r>
              <a:rPr lang="en-US" dirty="0"/>
              <a:t>(severe arthritis, obesity, </a:t>
            </a:r>
            <a:r>
              <a:rPr lang="en-US" dirty="0" err="1"/>
              <a:t>vulvodynia</a:t>
            </a:r>
            <a:r>
              <a:rPr lang="en-US" dirty="0"/>
              <a:t>) or prefer not to use a vaginal product</a:t>
            </a:r>
            <a:r>
              <a:rPr lang="en-US" dirty="0" smtClean="0"/>
              <a:t>.</a:t>
            </a:r>
          </a:p>
          <a:p>
            <a:r>
              <a:rPr lang="en-US" dirty="0"/>
              <a:t>disadvantages of </a:t>
            </a:r>
            <a:r>
              <a:rPr lang="en-US" dirty="0" err="1" smtClean="0"/>
              <a:t>ospemifene</a:t>
            </a:r>
            <a:r>
              <a:rPr lang="en-US" dirty="0" smtClean="0"/>
              <a:t> need </a:t>
            </a:r>
            <a:r>
              <a:rPr lang="en-US" dirty="0"/>
              <a:t>for daily use </a:t>
            </a:r>
            <a:r>
              <a:rPr lang="en-US" dirty="0" smtClean="0"/>
              <a:t>and systemic </a:t>
            </a:r>
            <a:r>
              <a:rPr lang="en-US" dirty="0"/>
              <a:t>side effects (hot flashes, potential risk of thromboembolism)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2549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Therapies needing further evaluation </a:t>
            </a:r>
            <a:endParaRPr lang="fa-I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and other energy-based devices</a:t>
            </a:r>
          </a:p>
          <a:p>
            <a:r>
              <a:rPr lang="en-US" dirty="0" smtClean="0"/>
              <a:t>complementary therapies</a:t>
            </a:r>
          </a:p>
          <a:p>
            <a:pPr marL="109728" indent="0">
              <a:buNone/>
            </a:pPr>
            <a:r>
              <a:rPr lang="en-US" dirty="0" smtClean="0"/>
              <a:t>   oral </a:t>
            </a:r>
            <a:r>
              <a:rPr lang="en-US" dirty="0"/>
              <a:t>vitamin </a:t>
            </a:r>
            <a:r>
              <a:rPr lang="en-US" dirty="0" smtClean="0"/>
              <a:t>D</a:t>
            </a:r>
          </a:p>
          <a:p>
            <a:pPr marL="109728" indent="0">
              <a:buNone/>
            </a:pPr>
            <a:r>
              <a:rPr lang="en-US" dirty="0" smtClean="0"/>
              <a:t>   vaginal </a:t>
            </a:r>
            <a:r>
              <a:rPr lang="en-US" dirty="0"/>
              <a:t>vitamin </a:t>
            </a:r>
            <a:r>
              <a:rPr lang="en-US" dirty="0" smtClean="0"/>
              <a:t>E</a:t>
            </a:r>
          </a:p>
          <a:p>
            <a:pPr marL="109728" indent="0">
              <a:buNone/>
            </a:pPr>
            <a:r>
              <a:rPr lang="en-US" dirty="0" smtClean="0"/>
              <a:t>   oral </a:t>
            </a:r>
            <a:r>
              <a:rPr lang="en-US" dirty="0"/>
              <a:t>and vaginal probiotics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655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1066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Alternative Therapies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Pelvic </a:t>
            </a:r>
            <a:r>
              <a:rPr lang="en-US" dirty="0"/>
              <a:t>physical </a:t>
            </a:r>
            <a:r>
              <a:rPr lang="en-US" dirty="0" smtClean="0"/>
              <a:t>therapy :(</a:t>
            </a:r>
            <a:r>
              <a:rPr lang="en-US" dirty="0"/>
              <a:t>who do not respond to other therapies or who have contraindications to hormone </a:t>
            </a:r>
            <a:r>
              <a:rPr lang="en-US" dirty="0" smtClean="0"/>
              <a:t>therapy)</a:t>
            </a:r>
          </a:p>
          <a:p>
            <a:r>
              <a:rPr lang="en-US" dirty="0"/>
              <a:t>Vaginal dilators :</a:t>
            </a:r>
            <a:r>
              <a:rPr lang="en-US" dirty="0" err="1"/>
              <a:t>introital</a:t>
            </a:r>
            <a:r>
              <a:rPr lang="en-US" dirty="0"/>
              <a:t> </a:t>
            </a:r>
            <a:r>
              <a:rPr lang="en-US" dirty="0" smtClean="0"/>
              <a:t>stenosis, vaginal shortening/stenosis</a:t>
            </a:r>
            <a:r>
              <a:rPr lang="en-US" dirty="0"/>
              <a:t>, </a:t>
            </a:r>
            <a:r>
              <a:rPr lang="en-US" dirty="0" smtClean="0"/>
              <a:t>contraindications to </a:t>
            </a:r>
            <a:r>
              <a:rPr lang="en-US" dirty="0"/>
              <a:t>estrogen </a:t>
            </a:r>
            <a:r>
              <a:rPr lang="en-US" dirty="0" smtClean="0"/>
              <a:t>therapy and </a:t>
            </a:r>
            <a:r>
              <a:rPr lang="en-US" dirty="0"/>
              <a:t>have failed moisturizers and lubricants.</a:t>
            </a:r>
          </a:p>
        </p:txBody>
      </p:sp>
    </p:spTree>
    <p:extLst>
      <p:ext uri="{BB962C8B-B14F-4D97-AF65-F5344CB8AC3E}">
        <p14:creationId xmlns:p14="http://schemas.microsoft.com/office/powerpoint/2010/main" val="16114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Introduction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Genitourinary syndrome of menopause (GMS) describes the symptoms and signs resulting from the effect of estrogen deficiency on the vagina, labia, clitoris, vestibule,  urethra  and bladder.</a:t>
            </a:r>
          </a:p>
          <a:p>
            <a:pPr marL="0" indent="0">
              <a:buNone/>
            </a:pPr>
            <a:r>
              <a:rPr lang="en-US" dirty="0"/>
              <a:t>The syndrome may </a:t>
            </a:r>
            <a:r>
              <a:rPr lang="en-US" dirty="0" smtClean="0"/>
              <a:t>include: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-dryness,  burning,  irritation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dysuria, urgency, and recurrent urinary tract     infections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sexual symptoms of pain and dryness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 smtClean="0"/>
              <a:t>Special Considerations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Asymptomatic </a:t>
            </a:r>
            <a:r>
              <a:rPr lang="en-US" b="1" dirty="0" smtClean="0"/>
              <a:t>patients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Prior to </a:t>
            </a:r>
            <a:r>
              <a:rPr lang="en-US" dirty="0" err="1"/>
              <a:t>vulvovaginal</a:t>
            </a:r>
            <a:r>
              <a:rPr lang="en-US" dirty="0"/>
              <a:t> </a:t>
            </a:r>
            <a:r>
              <a:rPr lang="en-US" dirty="0" smtClean="0"/>
              <a:t>surgery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Pelvic organ prolapse or urinary </a:t>
            </a:r>
            <a:r>
              <a:rPr lang="en-US" dirty="0" smtClean="0"/>
              <a:t>incontinence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who </a:t>
            </a:r>
            <a:r>
              <a:rPr lang="en-US" dirty="0"/>
              <a:t>is currently sexually inactive and is planning to become sexually </a:t>
            </a:r>
            <a:r>
              <a:rPr lang="en-US" dirty="0" smtClean="0"/>
              <a:t>active</a:t>
            </a:r>
          </a:p>
          <a:p>
            <a:r>
              <a:rPr lang="en-US" b="1" dirty="0"/>
              <a:t>Patients with severe anatomic </a:t>
            </a:r>
            <a:r>
              <a:rPr lang="en-US" b="1" dirty="0" smtClean="0"/>
              <a:t>changes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Labial </a:t>
            </a:r>
            <a:r>
              <a:rPr lang="en-US" dirty="0" smtClean="0"/>
              <a:t>agglutination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Vaginal narrowing or </a:t>
            </a:r>
            <a:r>
              <a:rPr lang="en-US" dirty="0" smtClean="0"/>
              <a:t>shortening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urinary </a:t>
            </a:r>
            <a:r>
              <a:rPr lang="en-US" dirty="0"/>
              <a:t>flow is impeded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b="1" i="1" dirty="0"/>
              <a:t>Patients with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nonhormonal</a:t>
            </a:r>
            <a:r>
              <a:rPr lang="en-US" dirty="0" smtClean="0"/>
              <a:t> </a:t>
            </a:r>
            <a:r>
              <a:rPr lang="en-US" dirty="0"/>
              <a:t>options (</a:t>
            </a:r>
            <a:r>
              <a:rPr lang="en-US" dirty="0" err="1"/>
              <a:t>eg</a:t>
            </a:r>
            <a:r>
              <a:rPr lang="en-US" dirty="0"/>
              <a:t>, lubricants, moisturizers) are first-line </a:t>
            </a:r>
            <a:r>
              <a:rPr lang="en-US" dirty="0" smtClean="0"/>
              <a:t>therapy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For patients with breast cancer treated with selective estrogen receptor </a:t>
            </a:r>
            <a:r>
              <a:rPr lang="en-US" dirty="0" err="1"/>
              <a:t>modulators:Low-dose</a:t>
            </a:r>
            <a:r>
              <a:rPr lang="en-US" dirty="0"/>
              <a:t> vaginal estrogen or </a:t>
            </a:r>
            <a:r>
              <a:rPr lang="en-US" dirty="0" smtClean="0"/>
              <a:t>vaginal </a:t>
            </a:r>
            <a:r>
              <a:rPr lang="en-US" dirty="0" err="1" smtClean="0"/>
              <a:t>dehydroepiandrosterone</a:t>
            </a:r>
            <a:r>
              <a:rPr lang="en-US" dirty="0"/>
              <a:t> </a:t>
            </a:r>
            <a:r>
              <a:rPr lang="en-US" dirty="0" smtClean="0"/>
              <a:t>(Grade </a:t>
            </a:r>
            <a:r>
              <a:rPr lang="en-US" dirty="0"/>
              <a:t>2C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For </a:t>
            </a:r>
            <a:r>
              <a:rPr lang="en-US" dirty="0"/>
              <a:t>patients with breast cancer treated with aromatase </a:t>
            </a:r>
            <a:r>
              <a:rPr lang="en-US" dirty="0" smtClean="0"/>
              <a:t>inhibitors </a:t>
            </a:r>
            <a:r>
              <a:rPr lang="en-US" dirty="0"/>
              <a:t>(AIs):not using vaginal estrogen, DHEA</a:t>
            </a:r>
          </a:p>
        </p:txBody>
      </p:sp>
    </p:spTree>
    <p:extLst>
      <p:ext uri="{BB962C8B-B14F-4D97-AF65-F5344CB8AC3E}">
        <p14:creationId xmlns:p14="http://schemas.microsoft.com/office/powerpoint/2010/main" val="20562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Summary And Recommendations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Genitourinary syndrome of menopause (GSM) is defined as a collection of symptoms and signs </a:t>
            </a:r>
            <a:r>
              <a:rPr lang="en-US" dirty="0" smtClean="0"/>
              <a:t>related </a:t>
            </a:r>
            <a:r>
              <a:rPr lang="en-US" dirty="0"/>
              <a:t>to a decrease in estrogen and </a:t>
            </a:r>
            <a:r>
              <a:rPr lang="en-US" dirty="0" smtClean="0"/>
              <a:t>other sex steroids</a:t>
            </a:r>
          </a:p>
          <a:p>
            <a:r>
              <a:rPr lang="en-US" dirty="0"/>
              <a:t>For most patients with GSM, </a:t>
            </a:r>
            <a:r>
              <a:rPr lang="en-US" dirty="0" err="1"/>
              <a:t>nonhormonal</a:t>
            </a:r>
            <a:r>
              <a:rPr lang="en-US" dirty="0"/>
              <a:t> vaginal moisturizers and lubricants are the preferred approach to initial therapy</a:t>
            </a:r>
            <a:r>
              <a:rPr lang="en-US" dirty="0" smtClean="0"/>
              <a:t>.</a:t>
            </a:r>
          </a:p>
          <a:p>
            <a:r>
              <a:rPr lang="en-US" dirty="0"/>
              <a:t>For patients with GSM who are not adequately treated with vaginal moisturizers and lubricants, </a:t>
            </a:r>
            <a:r>
              <a:rPr lang="en-US" dirty="0" smtClean="0"/>
              <a:t>low-dose </a:t>
            </a:r>
            <a:r>
              <a:rPr lang="en-US" dirty="0"/>
              <a:t>vaginal estrogen rather than </a:t>
            </a:r>
            <a:r>
              <a:rPr lang="en-US" dirty="0" err="1"/>
              <a:t>dehydroepiandrosterone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72792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/>
              <a:t>Summary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patients with GSM who want to avoid using vaginal estrogen but have no contraindications to estrogen itself and no objections to vaginal therapy, vaginal DHEA </a:t>
            </a:r>
            <a:r>
              <a:rPr lang="en-US" dirty="0" smtClean="0"/>
              <a:t>is an option</a:t>
            </a:r>
          </a:p>
          <a:p>
            <a:r>
              <a:rPr lang="en-US" dirty="0"/>
              <a:t>For patients with GSM who cannot or prefer not to use a vaginal product, oral </a:t>
            </a:r>
            <a:r>
              <a:rPr lang="en-US" dirty="0" err="1"/>
              <a:t>ospemifene</a:t>
            </a:r>
            <a:r>
              <a:rPr lang="en-US"/>
              <a:t> is an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66800" y="5334000"/>
            <a:ext cx="69317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/>
                <a:ea typeface="+mn-ea"/>
                <a:cs typeface="+mn-cs"/>
              </a:rPr>
              <a:t>Thank  you  for  your  attention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Pathophysiology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Decline in serum </a:t>
            </a:r>
            <a:r>
              <a:rPr lang="en-US" b="1" dirty="0" smtClean="0">
                <a:solidFill>
                  <a:srgbClr val="09C717"/>
                </a:solidFill>
              </a:rPr>
              <a:t>estrogen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levels</a:t>
            </a:r>
          </a:p>
          <a:p>
            <a:pPr marL="0" indent="0">
              <a:buNone/>
            </a:pPr>
            <a:r>
              <a:rPr lang="en-US" dirty="0" smtClean="0"/>
              <a:t>(Estrogen  receptor is present  in the vagina, vulva, urethra, and </a:t>
            </a:r>
            <a:r>
              <a:rPr lang="en-US" dirty="0" err="1" smtClean="0"/>
              <a:t>trigone</a:t>
            </a:r>
            <a:r>
              <a:rPr lang="en-US" dirty="0" smtClean="0"/>
              <a:t> of the bladder)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4103"/>
            <a:ext cx="7315200" cy="18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b="1" i="1" dirty="0"/>
              <a:t>Effects of </a:t>
            </a:r>
            <a:r>
              <a:rPr lang="en-US" b="1" i="1" dirty="0" err="1"/>
              <a:t>hypoestrogenism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839"/>
            <a:ext cx="8229600" cy="4325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Thinning </a:t>
            </a:r>
            <a:r>
              <a:rPr lang="en-US" sz="2800" dirty="0"/>
              <a:t>of the top layer of superficial epithelial cells; </a:t>
            </a:r>
            <a:r>
              <a:rPr lang="en-US" sz="2800" dirty="0" smtClean="0"/>
              <a:t>absent </a:t>
            </a:r>
            <a:r>
              <a:rPr lang="en-US" sz="2800" dirty="0"/>
              <a:t>in women with severe atrophy</a:t>
            </a:r>
          </a:p>
          <a:p>
            <a:r>
              <a:rPr lang="en-US" sz="2800" dirty="0" smtClean="0"/>
              <a:t>Loss </a:t>
            </a:r>
            <a:r>
              <a:rPr lang="en-US" sz="2800" dirty="0"/>
              <a:t>of </a:t>
            </a:r>
            <a:r>
              <a:rPr lang="en-US" sz="2800" dirty="0" err="1"/>
              <a:t>rugae</a:t>
            </a:r>
            <a:endParaRPr lang="en-US" sz="2800" dirty="0"/>
          </a:p>
          <a:p>
            <a:r>
              <a:rPr lang="en-US" sz="2800" dirty="0" smtClean="0"/>
              <a:t>Loss </a:t>
            </a:r>
            <a:r>
              <a:rPr lang="en-US" sz="2800" dirty="0"/>
              <a:t>of elasticity of the vaginal epithelium</a:t>
            </a:r>
          </a:p>
          <a:p>
            <a:r>
              <a:rPr lang="en-US" sz="2800" dirty="0" smtClean="0"/>
              <a:t>Shortening </a:t>
            </a:r>
            <a:r>
              <a:rPr lang="en-US" sz="2800" dirty="0"/>
              <a:t>and narrowing of the vaginal canal, with </a:t>
            </a:r>
            <a:r>
              <a:rPr lang="en-US" sz="2800" dirty="0" smtClean="0"/>
              <a:t>Increased </a:t>
            </a:r>
            <a:r>
              <a:rPr lang="en-US" sz="2800" dirty="0" err="1"/>
              <a:t>subepithelial</a:t>
            </a:r>
            <a:r>
              <a:rPr lang="en-US" sz="2800" dirty="0"/>
              <a:t> connective tissue</a:t>
            </a:r>
          </a:p>
          <a:p>
            <a:r>
              <a:rPr lang="en-US" sz="2800" dirty="0" smtClean="0"/>
              <a:t>Reduction </a:t>
            </a:r>
            <a:r>
              <a:rPr lang="en-US" sz="2800" dirty="0"/>
              <a:t>in vaginal secretions </a:t>
            </a:r>
            <a:endParaRPr lang="en-US" sz="2800" dirty="0" smtClean="0"/>
          </a:p>
          <a:p>
            <a:r>
              <a:rPr lang="en-US" sz="2800" dirty="0" smtClean="0"/>
              <a:t>Increase </a:t>
            </a:r>
            <a:r>
              <a:rPr lang="en-US" sz="2800" dirty="0"/>
              <a:t>in vaginal pH to ≥5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800600"/>
            <a:ext cx="2590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Prevalence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-Vaginal dryness up to 85%</a:t>
            </a:r>
          </a:p>
          <a:p>
            <a:pPr marL="0" indent="0">
              <a:buNone/>
            </a:pPr>
            <a:r>
              <a:rPr lang="en-US" dirty="0" smtClean="0"/>
              <a:t>-Dyspareunia 29-59%</a:t>
            </a:r>
          </a:p>
          <a:p>
            <a:pPr marL="0" indent="0">
              <a:buNone/>
            </a:pPr>
            <a:r>
              <a:rPr lang="en-US" dirty="0" smtClean="0"/>
              <a:t>-Vaginal itching and irritation 26-77%</a:t>
            </a:r>
          </a:p>
          <a:p>
            <a:pPr marL="0" indent="0">
              <a:buNone/>
            </a:pPr>
            <a:r>
              <a:rPr lang="en-US" dirty="0" smtClean="0"/>
              <a:t>-…</a:t>
            </a:r>
          </a:p>
          <a:p>
            <a:pPr marL="0" indent="0">
              <a:buNone/>
            </a:pPr>
            <a:r>
              <a:rPr lang="en-US" b="1" dirty="0"/>
              <a:t>The duration of </a:t>
            </a:r>
            <a:r>
              <a:rPr lang="en-US" b="1" dirty="0" err="1"/>
              <a:t>hypoestrogenism</a:t>
            </a:r>
            <a:r>
              <a:rPr lang="en-US" b="1" dirty="0"/>
              <a:t> is a major factor in the development and severity of GSM</a:t>
            </a:r>
          </a:p>
        </p:txBody>
      </p:sp>
    </p:spTree>
    <p:extLst>
      <p:ext uri="{BB962C8B-B14F-4D97-AF65-F5344CB8AC3E}">
        <p14:creationId xmlns:p14="http://schemas.microsoft.com/office/powerpoint/2010/main" val="2854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Clinical presentation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175260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Vulvovaginal</a:t>
            </a:r>
            <a:r>
              <a:rPr lang="en-US" dirty="0" smtClean="0"/>
              <a:t> dryness</a:t>
            </a:r>
          </a:p>
          <a:p>
            <a:r>
              <a:rPr lang="en-US" dirty="0" err="1" smtClean="0"/>
              <a:t>Vulvovaginal</a:t>
            </a:r>
            <a:r>
              <a:rPr lang="en-US" dirty="0" smtClean="0"/>
              <a:t> burning</a:t>
            </a:r>
          </a:p>
          <a:p>
            <a:r>
              <a:rPr lang="en-US" dirty="0" smtClean="0"/>
              <a:t>vaginal discharge</a:t>
            </a:r>
          </a:p>
          <a:p>
            <a:r>
              <a:rPr lang="en-US" dirty="0" err="1" smtClean="0"/>
              <a:t>Vulvovaginal</a:t>
            </a:r>
            <a:r>
              <a:rPr lang="en-US" dirty="0" smtClean="0"/>
              <a:t>  itching</a:t>
            </a:r>
          </a:p>
          <a:p>
            <a:r>
              <a:rPr lang="en-US" dirty="0" smtClean="0"/>
              <a:t>Urinary </a:t>
            </a:r>
            <a:r>
              <a:rPr lang="en-US" dirty="0"/>
              <a:t>tract symptoms (</a:t>
            </a:r>
            <a:r>
              <a:rPr lang="en-US" dirty="0" err="1"/>
              <a:t>eg</a:t>
            </a:r>
            <a:r>
              <a:rPr lang="en-US" dirty="0"/>
              <a:t>, urinary frequency, dysuria, urethral discomfort, hematuria, recurrent urinary tract </a:t>
            </a:r>
            <a:r>
              <a:rPr lang="en-US" dirty="0" smtClean="0"/>
              <a:t>infections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Light bleeding after intercourse</a:t>
            </a:r>
          </a:p>
          <a:p>
            <a:r>
              <a:rPr lang="en-US" dirty="0" smtClean="0"/>
              <a:t>dyspareunia</a:t>
            </a:r>
          </a:p>
          <a:p>
            <a:r>
              <a:rPr lang="en-US" dirty="0" smtClean="0"/>
              <a:t>decreased vaginal lubrication during sexual activity</a:t>
            </a:r>
          </a:p>
        </p:txBody>
      </p:sp>
    </p:spTree>
    <p:extLst>
      <p:ext uri="{BB962C8B-B14F-4D97-AF65-F5344CB8AC3E}">
        <p14:creationId xmlns:p14="http://schemas.microsoft.com/office/powerpoint/2010/main" val="2342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1" y="7620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Evaluation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History</a:t>
            </a:r>
            <a:r>
              <a:rPr lang="en-US" dirty="0" smtClean="0"/>
              <a:t>: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asking menopausal women whether symptoms  suggestive  of  GSM  are  present</a:t>
            </a:r>
          </a:p>
          <a:p>
            <a:pPr marL="109728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The  goal  of  the history  is  to  determine  whether  symptoms  of  GSM  are present,  whether  they  are  bothersome,  and  how  they  affect the  woman’s  sexual  health  and  QOL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42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5916"/>
            <a:ext cx="8229600" cy="1143000"/>
          </a:xfrm>
        </p:spPr>
        <p:txBody>
          <a:bodyPr/>
          <a:lstStyle/>
          <a:p>
            <a:pPr algn="l"/>
            <a:r>
              <a:rPr lang="en-US" b="1" i="1" dirty="0" smtClean="0"/>
              <a:t>Evaluation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pelvic examination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 reduced </a:t>
            </a:r>
            <a:r>
              <a:rPr lang="en-US" sz="2400" dirty="0" err="1" smtClean="0"/>
              <a:t>mons</a:t>
            </a:r>
            <a:r>
              <a:rPr lang="en-US" sz="2400" dirty="0" smtClean="0"/>
              <a:t> pubis and labia bulk, </a:t>
            </a:r>
          </a:p>
          <a:p>
            <a:r>
              <a:rPr lang="en-US" sz="2400" dirty="0" smtClean="0"/>
              <a:t>erythema of the urethral meatus , urethral </a:t>
            </a:r>
            <a:r>
              <a:rPr lang="en-US" sz="2400" dirty="0" err="1" smtClean="0"/>
              <a:t>caruncle</a:t>
            </a:r>
            <a:r>
              <a:rPr lang="en-US" sz="2400" dirty="0" smtClean="0"/>
              <a:t> and prolapse</a:t>
            </a:r>
            <a:endParaRPr lang="en-US" sz="2400" dirty="0"/>
          </a:p>
          <a:p>
            <a:r>
              <a:rPr lang="en-US" sz="2400" dirty="0" smtClean="0"/>
              <a:t>the vestibular tissue may become pal</a:t>
            </a:r>
            <a:r>
              <a:rPr lang="en-US" sz="2400" i="1" dirty="0" smtClean="0"/>
              <a:t>e</a:t>
            </a:r>
          </a:p>
          <a:p>
            <a:r>
              <a:rPr lang="en-US" sz="2400" dirty="0" smtClean="0"/>
              <a:t>Loss </a:t>
            </a:r>
            <a:r>
              <a:rPr lang="en-US" sz="2400" dirty="0"/>
              <a:t>of vaginal </a:t>
            </a:r>
            <a:r>
              <a:rPr lang="en-US" sz="2400" dirty="0" err="1" smtClean="0"/>
              <a:t>rugae</a:t>
            </a:r>
            <a:endParaRPr lang="en-US" sz="2400" dirty="0" smtClean="0"/>
          </a:p>
          <a:p>
            <a:r>
              <a:rPr lang="en-US" sz="2400" dirty="0" smtClean="0"/>
              <a:t>Minimal blunt trauma from the speculum may result in </a:t>
            </a:r>
            <a:r>
              <a:rPr lang="en-US" sz="2400" dirty="0" err="1" smtClean="0"/>
              <a:t>petechiae</a:t>
            </a:r>
            <a:r>
              <a:rPr lang="en-US" sz="2400" dirty="0" smtClean="0"/>
              <a:t> or bleeding</a:t>
            </a:r>
          </a:p>
          <a:p>
            <a:r>
              <a:rPr lang="en-US" sz="2400" dirty="0" smtClean="0"/>
              <a:t> shortening and </a:t>
            </a:r>
            <a:r>
              <a:rPr lang="en-US" sz="2400" dirty="0"/>
              <a:t>narrowing  </a:t>
            </a:r>
            <a:r>
              <a:rPr lang="en-US" sz="2400" dirty="0" smtClean="0"/>
              <a:t>of the vaginal canal and stenosis of the introitus and </a:t>
            </a:r>
            <a:r>
              <a:rPr lang="en-US" sz="2400" dirty="0"/>
              <a:t>difficult to identify the cervix </a:t>
            </a:r>
          </a:p>
          <a:p>
            <a:r>
              <a:rPr lang="en-US" sz="2400" dirty="0"/>
              <a:t>labia </a:t>
            </a:r>
            <a:r>
              <a:rPr lang="en-US" sz="2400" dirty="0" err="1"/>
              <a:t>majora</a:t>
            </a:r>
            <a:r>
              <a:rPr lang="en-US" sz="2400" dirty="0"/>
              <a:t> may be </a:t>
            </a:r>
            <a:r>
              <a:rPr lang="en-US" sz="2400" dirty="0" smtClean="0"/>
              <a:t>fused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81" y="632951"/>
            <a:ext cx="2794819" cy="22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pPr algn="l"/>
            <a:r>
              <a:rPr lang="en-US" b="1" i="1" dirty="0" smtClean="0"/>
              <a:t>Laboratory testing?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34591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Laboratory tests are usually not necessary for the </a:t>
            </a:r>
            <a:r>
              <a:rPr lang="en-US" dirty="0" smtClean="0"/>
              <a:t>diagnosis. Although the vaginal maturation index (VMI) and vaginal pH  are  routinely  assessed  in  clinical  trials,  they  are  not essential  to  make  a  diagnosis  of  GSM  in  clinical 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1016</Words>
  <Application>Microsoft Office PowerPoint</Application>
  <PresentationFormat>On-screen Show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Tahoma</vt:lpstr>
      <vt:lpstr>Trebuchet MS</vt:lpstr>
      <vt:lpstr>Wingdings</vt:lpstr>
      <vt:lpstr>Wingdings 2</vt:lpstr>
      <vt:lpstr>Urban</vt:lpstr>
      <vt:lpstr>Genitourinary syndrome of Menopause</vt:lpstr>
      <vt:lpstr>Introduction</vt:lpstr>
      <vt:lpstr>Pathophysiology</vt:lpstr>
      <vt:lpstr>Effects of hypoestrogenism</vt:lpstr>
      <vt:lpstr>Prevalence</vt:lpstr>
      <vt:lpstr>Clinical presentation</vt:lpstr>
      <vt:lpstr>Evaluation</vt:lpstr>
      <vt:lpstr>Evaluation</vt:lpstr>
      <vt:lpstr>Laboratory testing? </vt:lpstr>
      <vt:lpstr>Differential diagnosis </vt:lpstr>
      <vt:lpstr>Diagnosis</vt:lpstr>
      <vt:lpstr> Treatment</vt:lpstr>
      <vt:lpstr>PowerPoint Presentation</vt:lpstr>
      <vt:lpstr>Vaginal estrogen cream</vt:lpstr>
      <vt:lpstr>Vaginal estrogen cream </vt:lpstr>
      <vt:lpstr>Dehydroepiandrosterone (prasterone)</vt:lpstr>
      <vt:lpstr>Ospemifene(SERM)</vt:lpstr>
      <vt:lpstr>Therapies needing further evaluation </vt:lpstr>
      <vt:lpstr>Alternative Therapies</vt:lpstr>
      <vt:lpstr>Special Considerations</vt:lpstr>
      <vt:lpstr>Patients with breast cancer</vt:lpstr>
      <vt:lpstr>Summary And Recommendations</vt:lpstr>
      <vt:lpstr>Summary And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Genitourinary syndrome of Menopause</dc:title>
  <dc:creator>user1</dc:creator>
  <cp:lastModifiedBy>beh</cp:lastModifiedBy>
  <cp:revision>85</cp:revision>
  <dcterms:created xsi:type="dcterms:W3CDTF">2020-11-25T16:07:20Z</dcterms:created>
  <dcterms:modified xsi:type="dcterms:W3CDTF">2020-12-22T17:46:01Z</dcterms:modified>
</cp:coreProperties>
</file>